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338" r:id="rId3"/>
    <p:sldId id="339" r:id="rId4"/>
    <p:sldId id="347" r:id="rId5"/>
    <p:sldId id="348" r:id="rId6"/>
    <p:sldId id="349" r:id="rId7"/>
    <p:sldId id="345" r:id="rId8"/>
    <p:sldId id="340" r:id="rId9"/>
    <p:sldId id="341" r:id="rId10"/>
    <p:sldId id="350" r:id="rId11"/>
    <p:sldId id="343" r:id="rId12"/>
    <p:sldId id="356" r:id="rId13"/>
    <p:sldId id="351" r:id="rId14"/>
    <p:sldId id="380" r:id="rId15"/>
    <p:sldId id="381" r:id="rId16"/>
    <p:sldId id="384" r:id="rId17"/>
    <p:sldId id="382" r:id="rId18"/>
    <p:sldId id="352" r:id="rId19"/>
    <p:sldId id="366" r:id="rId20"/>
    <p:sldId id="365" r:id="rId21"/>
    <p:sldId id="367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68" r:id="rId32"/>
    <p:sldId id="383" r:id="rId33"/>
    <p:sldId id="357" r:id="rId34"/>
    <p:sldId id="344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8">
          <p15:clr>
            <a:srgbClr val="A4A3A4"/>
          </p15:clr>
        </p15:guide>
        <p15:guide id="2" orient="horz" pos="992">
          <p15:clr>
            <a:srgbClr val="A4A3A4"/>
          </p15:clr>
        </p15:guide>
        <p15:guide id="3" pos="5274">
          <p15:clr>
            <a:srgbClr val="A4A3A4"/>
          </p15:clr>
        </p15:guide>
        <p15:guide id="4" pos="407">
          <p15:clr>
            <a:srgbClr val="A4A3A4"/>
          </p15:clr>
        </p15:guide>
        <p15:guide id="5" pos="30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clrMru>
    <a:srgbClr val="C80A2A"/>
    <a:srgbClr val="000000"/>
    <a:srgbClr val="C8102E"/>
    <a:srgbClr val="AE0F2A"/>
    <a:srgbClr val="006971"/>
    <a:srgbClr val="008080"/>
    <a:srgbClr val="4C68B0"/>
    <a:srgbClr val="FFC70D"/>
    <a:srgbClr val="FF8D03"/>
    <a:srgbClr val="FF5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076" autoAdjust="0"/>
    <p:restoredTop sz="50000" autoAdjust="0"/>
  </p:normalViewPr>
  <p:slideViewPr>
    <p:cSldViewPr snapToGrid="0" snapToObjects="1">
      <p:cViewPr>
        <p:scale>
          <a:sx n="97" d="100"/>
          <a:sy n="97" d="100"/>
        </p:scale>
        <p:origin x="512" y="816"/>
      </p:cViewPr>
      <p:guideLst>
        <p:guide orient="horz" pos="478"/>
        <p:guide orient="horz" pos="992"/>
        <p:guide pos="5274"/>
        <p:guide pos="407"/>
        <p:guide pos="30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97A3-3FE6-574C-9830-89DD758FA87C}" type="datetimeFigureOut">
              <a:rPr lang="en-US" smtClean="0"/>
              <a:t>4/3/17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88234-B9B0-B149-8EA9-07B572C9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25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A7686-C06B-7244-B5B4-9CA632DF098E}" type="datetimeFigureOut">
              <a:rPr lang="en-US" smtClean="0"/>
              <a:t>4/3/17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C49AE-04DB-9042-BA05-B316935E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1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 logo 1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685" y="3523122"/>
            <a:ext cx="2682630" cy="1002899"/>
          </a:xfrm>
          <a:prstGeom prst="rect">
            <a:avLst/>
          </a:prstGeom>
        </p:spPr>
      </p:pic>
      <p:pic>
        <p:nvPicPr>
          <p:cNvPr id="8" name="Picture 7" descr="Red_Dotted_SolidLine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255434"/>
            <a:ext cx="8458200" cy="124589"/>
          </a:xfrm>
          <a:prstGeom prst="rect">
            <a:avLst/>
          </a:prstGeom>
        </p:spPr>
      </p:pic>
      <p:pic>
        <p:nvPicPr>
          <p:cNvPr id="9" name="Picture 8" descr="Red_Dotted_SolidLine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4622" y="4797598"/>
            <a:ext cx="8458200" cy="12458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5280" y="1073638"/>
            <a:ext cx="8378873" cy="8604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400" b="1" i="0" baseline="0">
                <a:solidFill>
                  <a:schemeClr val="tx2"/>
                </a:solidFill>
                <a:latin typeface="Roboto Slab Regular"/>
                <a:cs typeface="Roboto Slab Regular"/>
              </a:defRPr>
            </a:lvl1pPr>
            <a:lvl2pPr marL="457200" indent="0">
              <a:buFontTx/>
              <a:buNone/>
              <a:defRPr sz="4000" b="1" i="0" baseline="0">
                <a:solidFill>
                  <a:schemeClr val="tx2"/>
                </a:solidFill>
                <a:latin typeface="Helvetica"/>
                <a:cs typeface="Helvetica"/>
              </a:defRPr>
            </a:lvl2pPr>
            <a:lvl3pPr marL="914400" indent="0">
              <a:buFontTx/>
              <a:buNone/>
              <a:defRPr sz="4000" b="1" i="0" baseline="0">
                <a:solidFill>
                  <a:schemeClr val="tx2"/>
                </a:solidFill>
                <a:latin typeface="Helvetica"/>
                <a:cs typeface="Helvetica"/>
              </a:defRPr>
            </a:lvl3pPr>
            <a:lvl4pPr marL="1371600" indent="0">
              <a:buFontTx/>
              <a:buNone/>
              <a:defRPr sz="4000" b="1" i="0" baseline="0">
                <a:solidFill>
                  <a:schemeClr val="tx2"/>
                </a:solidFill>
                <a:latin typeface="Helvetica"/>
                <a:cs typeface="Helvetica"/>
              </a:defRPr>
            </a:lvl4pPr>
            <a:lvl5pPr marL="1828800" indent="0">
              <a:buFontTx/>
              <a:buNone/>
              <a:defRPr sz="4000" b="1" i="0" baseline="0">
                <a:solidFill>
                  <a:schemeClr val="tx2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91748" y="1934063"/>
            <a:ext cx="6389810" cy="4984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200" baseline="0">
                <a:latin typeface="Helvetica"/>
                <a:cs typeface="Helvetica"/>
              </a:defRPr>
            </a:lvl1pPr>
            <a:lvl2pPr marL="457200" indent="0" algn="ctr">
              <a:buFontTx/>
              <a:buNone/>
              <a:defRPr sz="3200" baseline="0"/>
            </a:lvl2pPr>
            <a:lvl3pPr marL="914400" indent="0" algn="ctr">
              <a:buFontTx/>
              <a:buNone/>
              <a:defRPr sz="3200" baseline="0"/>
            </a:lvl3pPr>
            <a:lvl4pPr marL="1371600" indent="0" algn="ctr">
              <a:buFontTx/>
              <a:buNone/>
              <a:defRPr sz="3200" baseline="0"/>
            </a:lvl4pPr>
            <a:lvl5pPr marL="1828800" indent="0" algn="ctr">
              <a:buFontTx/>
              <a:buNone/>
              <a:defRPr sz="32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30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SL_186K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19" y="4704258"/>
            <a:ext cx="1572846" cy="32560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410308" y="5000558"/>
            <a:ext cx="6760307" cy="0"/>
          </a:xfrm>
          <a:prstGeom prst="line">
            <a:avLst/>
          </a:prstGeom>
          <a:ln w="12700" cmpd="sng">
            <a:solidFill>
              <a:srgbClr val="C80A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7524" y="215657"/>
            <a:ext cx="7434629" cy="67334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200" b="1" i="0" baseline="0">
                <a:solidFill>
                  <a:schemeClr val="tx2"/>
                </a:solidFill>
                <a:latin typeface="Roboto Slab Regular"/>
                <a:cs typeface="Roboto Slab Regular"/>
              </a:defRPr>
            </a:lvl1pPr>
            <a:lvl2pPr marL="457200" indent="0">
              <a:buFontTx/>
              <a:buNone/>
              <a:defRPr sz="3200" b="1" i="0" baseline="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3200" b="1" i="0" baseline="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3200" b="1" i="0" baseline="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3200" b="1" i="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4748213" cy="5270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="0" i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411788" y="1601788"/>
            <a:ext cx="3332162" cy="256063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7525" y="1601788"/>
            <a:ext cx="4475163" cy="273526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2"/>
              </a:buClr>
              <a:buSzPct val="80000"/>
              <a:buFont typeface="Lucida Grande"/>
              <a:buChar char="»"/>
              <a:defRPr sz="20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Helvetica"/>
                <a:cs typeface="Helvetica"/>
              </a:defRPr>
            </a:lvl1pPr>
            <a:lvl2pPr marL="742950" indent="-285750">
              <a:buClr>
                <a:schemeClr val="tx2"/>
              </a:buClr>
              <a:buSzPct val="80000"/>
              <a:buFont typeface="Lucida Grande"/>
              <a:buChar char="»"/>
              <a:defRPr sz="20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Helvetica"/>
                <a:cs typeface="Helvetica"/>
              </a:defRPr>
            </a:lvl2pPr>
            <a:lvl3pPr marL="1143000" indent="-228600">
              <a:buClr>
                <a:schemeClr val="tx2"/>
              </a:buClr>
              <a:buSzPct val="80000"/>
              <a:buFont typeface="Lucida Grande"/>
              <a:buChar char="»"/>
              <a:defRPr sz="20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Helvetica"/>
                <a:cs typeface="Helvetica"/>
              </a:defRPr>
            </a:lvl3pPr>
            <a:lvl4pPr marL="1600200" indent="-228600">
              <a:buClr>
                <a:schemeClr val="tx2"/>
              </a:buClr>
              <a:buSzPct val="80000"/>
              <a:buFont typeface="Lucida Grande"/>
              <a:buChar char="»"/>
              <a:defRPr sz="20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Helvetica"/>
                <a:cs typeface="Helvetica"/>
              </a:defRPr>
            </a:lvl4pPr>
            <a:lvl5pPr marL="2057400" indent="-228600">
              <a:buClr>
                <a:schemeClr val="tx2"/>
              </a:buClr>
              <a:buSzPct val="80000"/>
              <a:buFont typeface="Lucida Grande"/>
              <a:buChar char="»"/>
              <a:defRPr sz="20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 descr="Red_DottedLine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1176443"/>
            <a:ext cx="8229600" cy="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3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4697"/>
            <a:ext cx="8229600" cy="646838"/>
          </a:xfrm>
          <a:prstGeom prst="rect">
            <a:avLst/>
          </a:prstGeom>
        </p:spPr>
        <p:txBody>
          <a:bodyPr vert="horz"/>
          <a:lstStyle>
            <a:lvl1pPr algn="ctr">
              <a:defRPr sz="2800" b="0" i="0">
                <a:latin typeface="Roboto Slab Regular"/>
                <a:cs typeface="Roboto Slab Regula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" descr="FSL_186K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19" y="4704258"/>
            <a:ext cx="1572846" cy="325607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410308" y="5000558"/>
            <a:ext cx="6760307" cy="0"/>
          </a:xfrm>
          <a:prstGeom prst="line">
            <a:avLst/>
          </a:prstGeom>
          <a:ln w="12700" cmpd="sng">
            <a:solidFill>
              <a:srgbClr val="C80A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772381"/>
            <a:ext cx="8229600" cy="294005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/>
          <a:lstStyle/>
          <a:p>
            <a:fld id="{2EEFCF12-D243-1342-993E-D0CD0FD2F0AA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/>
          <a:lstStyle/>
          <a:p>
            <a:fld id="{47C8421C-9596-4C48-83C9-195185953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5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Relationship Id="rId11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34.jpeg"/><Relationship Id="rId6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2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jpeg"/><Relationship Id="rId10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6.jpeg"/><Relationship Id="rId9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2" Type="http://schemas.openxmlformats.org/officeDocument/2006/relationships/hyperlink" Target="mailto:TrevinR@MiamiOH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279" y="740926"/>
            <a:ext cx="8378873" cy="860425"/>
          </a:xfrm>
        </p:spPr>
        <p:txBody>
          <a:bodyPr/>
          <a:lstStyle/>
          <a:p>
            <a:r>
              <a:rPr lang="en-US" sz="3600" dirty="0" smtClean="0">
                <a:latin typeface="Roboto Slab Bold"/>
                <a:cs typeface="Roboto Slab Bold"/>
              </a:rPr>
              <a:t>Photography 101: Creating Better Images for Marketing, Publication and Web</a:t>
            </a:r>
            <a:endParaRPr lang="en-US" sz="3600" dirty="0">
              <a:latin typeface="Roboto Slab Bold"/>
              <a:cs typeface="Roboto Slab Bold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35279" y="2472020"/>
            <a:ext cx="8378873" cy="498475"/>
          </a:xfrm>
        </p:spPr>
        <p:txBody>
          <a:bodyPr/>
          <a:lstStyle/>
          <a:p>
            <a:r>
              <a:rPr lang="en-US" sz="1800" dirty="0" smtClean="0"/>
              <a:t>Presented by: Ricardo </a:t>
            </a:r>
            <a:r>
              <a:rPr lang="en-US" sz="1800" dirty="0" err="1" smtClean="0"/>
              <a:t>Treviño</a:t>
            </a:r>
            <a:r>
              <a:rPr lang="en-US" sz="1800" dirty="0" smtClean="0"/>
              <a:t> Jr., </a:t>
            </a:r>
          </a:p>
          <a:p>
            <a:r>
              <a:rPr lang="en-US" sz="1800" dirty="0" smtClean="0"/>
              <a:t>Resident Director &amp; University Photographer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33" y="4456074"/>
            <a:ext cx="366054" cy="366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79" y="4439377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4237" y="4436099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06" y="2084978"/>
            <a:ext cx="1180402" cy="1771035"/>
          </a:xfrm>
          <a:prstGeom prst="rect">
            <a:avLst/>
          </a:prstGeom>
          <a:ln>
            <a:noFill/>
          </a:ln>
          <a:effectLst>
            <a:outerShdw blurRad="50800" dist="101600" dir="2700000" sx="97000" sy="97000" algn="tl" rotWithShape="0">
              <a:srgbClr val="333333">
                <a:alpha val="68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516909" y="4454435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38030" y="4454435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1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Image Quality (cont.)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Camera sensors operate by gathering light to </a:t>
            </a:r>
            <a:r>
              <a:rPr lang="en-US" dirty="0" err="1" smtClean="0"/>
              <a:t>photosites</a:t>
            </a:r>
            <a:r>
              <a:rPr lang="en-US" dirty="0" smtClean="0"/>
              <a:t> (one per pixel).</a:t>
            </a:r>
          </a:p>
          <a:p>
            <a:r>
              <a:rPr lang="en-US" dirty="0" smtClean="0"/>
              <a:t>The more light available, the better the sensor performs.</a:t>
            </a:r>
          </a:p>
          <a:p>
            <a:r>
              <a:rPr lang="en-US" dirty="0" smtClean="0"/>
              <a:t>More light = sharper photo</a:t>
            </a:r>
          </a:p>
          <a:p>
            <a:r>
              <a:rPr lang="en-US" dirty="0" smtClean="0"/>
              <a:t>Camera Phones are becoming </a:t>
            </a:r>
            <a:r>
              <a:rPr lang="en-US" dirty="0" err="1" smtClean="0"/>
              <a:t>gamechangers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2471" y="706001"/>
            <a:ext cx="4748213" cy="527050"/>
          </a:xfrm>
        </p:spPr>
        <p:txBody>
          <a:bodyPr/>
          <a:lstStyle/>
          <a:p>
            <a:r>
              <a:rPr lang="en-US" dirty="0" smtClean="0"/>
              <a:t>Camera Sensor and </a:t>
            </a:r>
            <a:r>
              <a:rPr lang="en-US" b="1" dirty="0" smtClean="0"/>
              <a:t>Light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650" y="473967"/>
            <a:ext cx="2939143" cy="3918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838" y="473967"/>
            <a:ext cx="2612898" cy="3918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64" y="5881"/>
            <a:ext cx="3857625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849" y="5881"/>
            <a:ext cx="3429429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904" y="5881"/>
            <a:ext cx="3857625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474" y="490387"/>
            <a:ext cx="8229600" cy="646838"/>
          </a:xfrm>
        </p:spPr>
        <p:txBody>
          <a:bodyPr/>
          <a:lstStyle/>
          <a:p>
            <a:r>
              <a:rPr lang="en-US" dirty="0" smtClean="0"/>
              <a:t>Still With Me?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01" y="4623223"/>
            <a:ext cx="366054" cy="36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47" y="4606526"/>
            <a:ext cx="366054" cy="366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40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94322" y="4623223"/>
            <a:ext cx="153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#ACPA17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274" y="1137225"/>
            <a:ext cx="6350000" cy="311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Making the Most of Your Phone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7918552" cy="527050"/>
          </a:xfrm>
        </p:spPr>
        <p:txBody>
          <a:bodyPr/>
          <a:lstStyle/>
          <a:p>
            <a:r>
              <a:rPr lang="en-US" dirty="0" smtClean="0"/>
              <a:t>Tips for Getting Better Photos With </a:t>
            </a:r>
            <a:r>
              <a:rPr lang="en-US" smtClean="0"/>
              <a:t>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Front Camera = ~8mp sensor Back Camera = ~12mp sensor</a:t>
            </a:r>
          </a:p>
          <a:p>
            <a:r>
              <a:rPr lang="en-US" dirty="0" smtClean="0"/>
              <a:t>Zoom with your feet not with the lens*</a:t>
            </a:r>
          </a:p>
          <a:p>
            <a:r>
              <a:rPr lang="en-US" dirty="0" smtClean="0"/>
              <a:t>More Light = Better Photo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12" name="Picture 11" descr="ttp://1.bp.blogspot.com/-TRZ6RU_1jT8/UXStMpnSD3I/AAAAAAAAHOc/hi65IkGRZ6Y/s320/ovd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5646" y="230801"/>
            <a:ext cx="2609721" cy="424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37" y="45800"/>
            <a:ext cx="3650226" cy="4866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801" y="45800"/>
            <a:ext cx="3637703" cy="4850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6962" y="0"/>
            <a:ext cx="5358549" cy="52405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531" y="-9616"/>
            <a:ext cx="5720745" cy="52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Making the Most of Your Phone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7918552" cy="527050"/>
          </a:xfrm>
        </p:spPr>
        <p:txBody>
          <a:bodyPr/>
          <a:lstStyle/>
          <a:p>
            <a:r>
              <a:rPr lang="en-US" dirty="0" smtClean="0"/>
              <a:t>Tips for Getting Better Photos With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</a:p>
          <a:p>
            <a:pPr lvl="1"/>
            <a:r>
              <a:rPr lang="en-US" dirty="0" smtClean="0"/>
              <a:t>Rule of Thirds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4286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60" y="0"/>
            <a:ext cx="77355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Making the Most of Your Phone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7918552" cy="527050"/>
          </a:xfrm>
        </p:spPr>
        <p:txBody>
          <a:bodyPr/>
          <a:lstStyle/>
          <a:p>
            <a:r>
              <a:rPr lang="en-US" smtClean="0"/>
              <a:t>Tips for Getting Better Photos With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</a:p>
          <a:p>
            <a:pPr lvl="1"/>
            <a:r>
              <a:rPr lang="en-US" dirty="0" smtClean="0"/>
              <a:t>Rule of Thirds</a:t>
            </a:r>
          </a:p>
          <a:p>
            <a:pPr lvl="1"/>
            <a:r>
              <a:rPr lang="en-US" dirty="0" smtClean="0"/>
              <a:t>Framing</a:t>
            </a:r>
          </a:p>
          <a:p>
            <a:pPr lvl="2"/>
            <a:r>
              <a:rPr lang="en-US" dirty="0" smtClean="0"/>
              <a:t>Think about your subject</a:t>
            </a:r>
          </a:p>
          <a:p>
            <a:pPr lvl="2"/>
            <a:r>
              <a:rPr lang="en-US" dirty="0" smtClean="0"/>
              <a:t>How does it interact with the scene?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7134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42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Making the Most of Your Phone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7918552" cy="527050"/>
          </a:xfrm>
        </p:spPr>
        <p:txBody>
          <a:bodyPr/>
          <a:lstStyle/>
          <a:p>
            <a:r>
              <a:rPr lang="en-US" dirty="0" smtClean="0"/>
              <a:t>Tips for Getting Better Photos With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</a:p>
          <a:p>
            <a:pPr lvl="1"/>
            <a:r>
              <a:rPr lang="en-US" dirty="0" smtClean="0"/>
              <a:t>Rule of Thirds</a:t>
            </a:r>
          </a:p>
          <a:p>
            <a:pPr lvl="1"/>
            <a:r>
              <a:rPr lang="en-US" dirty="0" smtClean="0"/>
              <a:t>Framing</a:t>
            </a:r>
          </a:p>
          <a:p>
            <a:pPr lvl="1"/>
            <a:r>
              <a:rPr lang="en-US" dirty="0" smtClean="0"/>
              <a:t>Vantage Point</a:t>
            </a:r>
          </a:p>
          <a:p>
            <a:pPr lvl="2"/>
            <a:r>
              <a:rPr lang="en-US" dirty="0" smtClean="0"/>
              <a:t>Low angle makes things look big</a:t>
            </a:r>
          </a:p>
          <a:p>
            <a:pPr lvl="2"/>
            <a:r>
              <a:rPr lang="en-US" dirty="0" smtClean="0"/>
              <a:t>High angle makes “birds eye view”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7134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0"/>
            <a:ext cx="34294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Making the Most of Your Phone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7918552" cy="527050"/>
          </a:xfrm>
        </p:spPr>
        <p:txBody>
          <a:bodyPr/>
          <a:lstStyle/>
          <a:p>
            <a:r>
              <a:rPr lang="en-US" dirty="0" smtClean="0"/>
              <a:t>Tips for Getting Better Photos With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</a:p>
          <a:p>
            <a:pPr lvl="1"/>
            <a:r>
              <a:rPr lang="en-US" dirty="0" smtClean="0"/>
              <a:t>Rule of Thirds</a:t>
            </a:r>
          </a:p>
          <a:p>
            <a:pPr lvl="1"/>
            <a:r>
              <a:rPr lang="en-US" dirty="0" smtClean="0"/>
              <a:t>Framing</a:t>
            </a:r>
          </a:p>
          <a:p>
            <a:pPr lvl="1"/>
            <a:r>
              <a:rPr lang="en-US" dirty="0" smtClean="0"/>
              <a:t>Vantage Point</a:t>
            </a:r>
            <a:endParaRPr lang="en-US" dirty="0"/>
          </a:p>
          <a:p>
            <a:pPr lvl="1"/>
            <a:r>
              <a:rPr lang="en-US" dirty="0" smtClean="0"/>
              <a:t>Lines</a:t>
            </a:r>
          </a:p>
          <a:p>
            <a:pPr lvl="2"/>
            <a:r>
              <a:rPr lang="en-US" dirty="0" smtClean="0"/>
              <a:t>Lead you places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42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Making the Most of Your Phone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7918552" cy="527050"/>
          </a:xfrm>
        </p:spPr>
        <p:txBody>
          <a:bodyPr/>
          <a:lstStyle/>
          <a:p>
            <a:r>
              <a:rPr lang="en-US" dirty="0" smtClean="0"/>
              <a:t>Tips for Getting Better Photos With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</a:p>
          <a:p>
            <a:pPr lvl="1"/>
            <a:r>
              <a:rPr lang="en-US" dirty="0" smtClean="0"/>
              <a:t>Rule of Thirds</a:t>
            </a:r>
          </a:p>
          <a:p>
            <a:pPr lvl="1"/>
            <a:r>
              <a:rPr lang="en-US" dirty="0" smtClean="0"/>
              <a:t>Framing</a:t>
            </a:r>
          </a:p>
          <a:p>
            <a:pPr lvl="1"/>
            <a:r>
              <a:rPr lang="en-US" dirty="0" smtClean="0"/>
              <a:t>Vantage Point</a:t>
            </a:r>
            <a:endParaRPr lang="en-US" dirty="0"/>
          </a:p>
          <a:p>
            <a:pPr lvl="1"/>
            <a:r>
              <a:rPr lang="en-US" dirty="0" smtClean="0"/>
              <a:t>Lines</a:t>
            </a:r>
          </a:p>
          <a:p>
            <a:pPr lvl="1"/>
            <a:r>
              <a:rPr lang="en-US" dirty="0" smtClean="0"/>
              <a:t>Contrast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42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Making the Most of Your Phone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6866501" cy="527050"/>
          </a:xfrm>
        </p:spPr>
        <p:txBody>
          <a:bodyPr/>
          <a:lstStyle/>
          <a:p>
            <a:r>
              <a:rPr lang="en-US" smtClean="0"/>
              <a:t>Tips for Getting Better Photos With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Editing!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0"/>
            <a:ext cx="7714286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43" y="0"/>
            <a:ext cx="7708094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89" y="1199202"/>
            <a:ext cx="4650956" cy="31010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103" y="1188744"/>
            <a:ext cx="4662897" cy="31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Making the Most of Your Phone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6866501" cy="527050"/>
          </a:xfrm>
        </p:spPr>
        <p:txBody>
          <a:bodyPr/>
          <a:lstStyle/>
          <a:p>
            <a:r>
              <a:rPr lang="en-US" smtClean="0"/>
              <a:t>Tips for Getting Better Photos With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Editing!</a:t>
            </a:r>
          </a:p>
          <a:p>
            <a:pPr lvl="1"/>
            <a:r>
              <a:rPr lang="en-US" dirty="0" smtClean="0"/>
              <a:t>You can edit on your smartphone!</a:t>
            </a:r>
          </a:p>
          <a:p>
            <a:pPr lvl="1"/>
            <a:r>
              <a:rPr lang="en-US" dirty="0" smtClean="0"/>
              <a:t>iPhone = Photos</a:t>
            </a:r>
          </a:p>
          <a:p>
            <a:pPr lvl="1"/>
            <a:r>
              <a:rPr lang="en-US" dirty="0" smtClean="0"/>
              <a:t>Android = Photo Wizard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17524" y="642271"/>
            <a:ext cx="7434629" cy="673344"/>
          </a:xfrm>
        </p:spPr>
        <p:txBody>
          <a:bodyPr/>
          <a:lstStyle/>
          <a:p>
            <a:r>
              <a:rPr lang="en-US" dirty="0" smtClean="0"/>
              <a:t>Land Acknowledgement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7525" y="1601788"/>
            <a:ext cx="8226425" cy="2735262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/>
              <a:t>We would like to acknowledge that the land we are meeting on today has long served as a site of meeting and exchange amongst Indigenous peoples, specifically the Shawnee, Wyandotte, Miami and Delaware nations. </a:t>
            </a:r>
            <a:endParaRPr lang="en-US" sz="1800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en-US" dirty="0"/>
              <a:t>ACPA-College Student Educators International honors and respects the diverse Indigenous peoples connected to this territory on which we gather.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Editing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6866501" cy="527050"/>
          </a:xfrm>
        </p:spPr>
        <p:txBody>
          <a:bodyPr/>
          <a:lstStyle/>
          <a:p>
            <a:r>
              <a:rPr lang="en-US" dirty="0" smtClean="0"/>
              <a:t>Tips for Editing Images on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Find the “Sliders”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874" y="87086"/>
            <a:ext cx="2891773" cy="51435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876760" y="4865914"/>
            <a:ext cx="852097" cy="364672"/>
          </a:xfrm>
          <a:prstGeom prst="ellipse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Editing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6866501" cy="527050"/>
          </a:xfrm>
        </p:spPr>
        <p:txBody>
          <a:bodyPr/>
          <a:lstStyle/>
          <a:p>
            <a:r>
              <a:rPr lang="en-US" dirty="0" smtClean="0"/>
              <a:t>Tips for Editing Images on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696" y="134927"/>
            <a:ext cx="2490982" cy="443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825" y="4058561"/>
            <a:ext cx="6457950" cy="969771"/>
          </a:xfrm>
        </p:spPr>
        <p:txBody>
          <a:bodyPr/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721" y="205172"/>
            <a:ext cx="2890041" cy="38533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48" y="90768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288" y="4058561"/>
            <a:ext cx="6457950" cy="969771"/>
          </a:xfrm>
        </p:spPr>
        <p:txBody>
          <a:bodyPr/>
          <a:lstStyle/>
          <a:p>
            <a:r>
              <a:rPr lang="en-US" smtClean="0"/>
              <a:t>Highlights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48" y="205172"/>
            <a:ext cx="2890041" cy="38533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2" y="90768"/>
            <a:ext cx="289177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8" y="90768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8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288" y="4173729"/>
            <a:ext cx="6457950" cy="969771"/>
          </a:xfrm>
        </p:spPr>
        <p:txBody>
          <a:bodyPr/>
          <a:lstStyle/>
          <a:p>
            <a:r>
              <a:rPr lang="en-US" dirty="0" smtClean="0"/>
              <a:t>Shadows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48" y="205172"/>
            <a:ext cx="2890041" cy="38533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2" y="90768"/>
            <a:ext cx="289177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8" y="90768"/>
            <a:ext cx="289177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8" y="90768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202" y="4161033"/>
            <a:ext cx="6457950" cy="969771"/>
          </a:xfrm>
        </p:spPr>
        <p:txBody>
          <a:bodyPr/>
          <a:lstStyle/>
          <a:p>
            <a:r>
              <a:rPr lang="en-US" dirty="0" smtClean="0"/>
              <a:t>Brightness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48" y="205172"/>
            <a:ext cx="2890041" cy="38533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2" y="90768"/>
            <a:ext cx="289177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8" y="90768"/>
            <a:ext cx="289177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8" y="90768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45" y="4173729"/>
            <a:ext cx="6457950" cy="969771"/>
          </a:xfrm>
        </p:spPr>
        <p:txBody>
          <a:bodyPr/>
          <a:lstStyle/>
          <a:p>
            <a:r>
              <a:rPr lang="en-US" dirty="0" smtClean="0"/>
              <a:t>Contrast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48" y="205172"/>
            <a:ext cx="2890041" cy="38533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2" y="90768"/>
            <a:ext cx="289177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8" y="90768"/>
            <a:ext cx="289177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0" y="90768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2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93" y="4058561"/>
            <a:ext cx="6457950" cy="969771"/>
          </a:xfrm>
        </p:spPr>
        <p:txBody>
          <a:bodyPr/>
          <a:lstStyle/>
          <a:p>
            <a:r>
              <a:rPr lang="en-US" smtClean="0"/>
              <a:t>Black Point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48" y="205172"/>
            <a:ext cx="2890041" cy="385338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377" y="90768"/>
            <a:ext cx="289177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7" y="90768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93" y="4273572"/>
            <a:ext cx="6457950" cy="969771"/>
          </a:xfrm>
        </p:spPr>
        <p:txBody>
          <a:bodyPr/>
          <a:lstStyle/>
          <a:p>
            <a:r>
              <a:rPr lang="en-US" smtClean="0"/>
              <a:t>Color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48" y="205172"/>
            <a:ext cx="2890041" cy="38533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4" y="90768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93" y="4173729"/>
            <a:ext cx="6457950" cy="969771"/>
          </a:xfrm>
        </p:spPr>
        <p:txBody>
          <a:bodyPr/>
          <a:lstStyle/>
          <a:p>
            <a:r>
              <a:rPr lang="en-US" dirty="0" smtClean="0"/>
              <a:t>Saturation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48" y="205172"/>
            <a:ext cx="2890041" cy="38533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2" y="90768"/>
            <a:ext cx="289177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8" y="90768"/>
            <a:ext cx="289177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2" y="90768"/>
            <a:ext cx="2891773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6" y="90768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Understanding the Basics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Aperture, Shutter Speed, ISO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019" y="1331383"/>
            <a:ext cx="3291840" cy="3291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1051" y="1331383"/>
            <a:ext cx="28415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of these control the amount of </a:t>
            </a:r>
            <a:r>
              <a:rPr lang="en-US" b="1" i="1" dirty="0" smtClean="0"/>
              <a:t>light</a:t>
            </a:r>
            <a:r>
              <a:rPr lang="en-US" dirty="0" smtClean="0"/>
              <a:t> picked up by the </a:t>
            </a:r>
            <a:r>
              <a:rPr lang="en-US" b="1" i="1" dirty="0" smtClean="0"/>
              <a:t>camera sensor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All rely on each other and work in relation to one another.</a:t>
            </a:r>
          </a:p>
          <a:p>
            <a:endParaRPr lang="en-US" dirty="0"/>
          </a:p>
          <a:p>
            <a:r>
              <a:rPr lang="en-US" dirty="0" smtClean="0"/>
              <a:t>All are represented in numerical values.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125" y="4264497"/>
            <a:ext cx="6457950" cy="969771"/>
          </a:xfrm>
        </p:spPr>
        <p:txBody>
          <a:bodyPr/>
          <a:lstStyle/>
          <a:p>
            <a:r>
              <a:rPr lang="en-US" smtClean="0"/>
              <a:t>Cast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48" y="205172"/>
            <a:ext cx="2890041" cy="38533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7" y="73100"/>
            <a:ext cx="289177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9" y="81934"/>
            <a:ext cx="2891773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65" y="90768"/>
            <a:ext cx="2891773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6" y="73100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Editing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6866501" cy="527050"/>
          </a:xfrm>
        </p:spPr>
        <p:txBody>
          <a:bodyPr/>
          <a:lstStyle/>
          <a:p>
            <a:r>
              <a:rPr lang="en-US" dirty="0" smtClean="0"/>
              <a:t>Tips for Editing Images on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966" y="0"/>
            <a:ext cx="3908924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97" y="0"/>
            <a:ext cx="40673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Editing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7525" y="732452"/>
            <a:ext cx="6866501" cy="527050"/>
          </a:xfrm>
        </p:spPr>
        <p:txBody>
          <a:bodyPr/>
          <a:lstStyle/>
          <a:p>
            <a:r>
              <a:rPr lang="en-US" dirty="0" smtClean="0"/>
              <a:t>Tips for Editing Images on Your 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Before and After</a:t>
            </a:r>
          </a:p>
          <a:p>
            <a:r>
              <a:rPr lang="en-US" dirty="0" smtClean="0"/>
              <a:t>All people will see images differently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4286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41" y="0"/>
            <a:ext cx="3781285" cy="25202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638" y="520"/>
            <a:ext cx="3780507" cy="25197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522" y="2596493"/>
            <a:ext cx="3821466" cy="25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Last Tips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Get out there and PLAY!</a:t>
            </a:r>
          </a:p>
          <a:p>
            <a:r>
              <a:rPr lang="en-US" dirty="0" smtClean="0"/>
              <a:t>Remember, it’s all about </a:t>
            </a:r>
            <a:r>
              <a:rPr lang="en-US" b="1" i="1" u="sng" dirty="0" smtClean="0"/>
              <a:t>perspective.</a:t>
            </a:r>
            <a:endParaRPr lang="en-US" b="1" i="1" u="sng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93" y="0"/>
            <a:ext cx="7346818" cy="51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 smtClean="0">
                <a:hlinkClick r:id="rId2"/>
              </a:rPr>
              <a:t>TrevinR@MiamiOH.edu</a:t>
            </a:r>
            <a:r>
              <a:rPr lang="en-US" sz="2400" dirty="0"/>
              <a:t> </a:t>
            </a:r>
            <a:r>
              <a:rPr lang="en-US" sz="2400" dirty="0" smtClean="0"/>
              <a:t>				</a:t>
            </a:r>
            <a:r>
              <a:rPr lang="en-US" sz="2400" dirty="0" err="1" smtClean="0"/>
              <a:t>www.rtjphoto.com</a:t>
            </a:r>
            <a:r>
              <a:rPr lang="en-US" sz="2400" dirty="0" smtClean="0"/>
              <a:t>/ACPA17</a:t>
            </a:r>
            <a:endParaRPr lang="en-US" sz="24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712152"/>
            <a:ext cx="8229600" cy="2940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01" y="4623223"/>
            <a:ext cx="366054" cy="36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47" y="4606526"/>
            <a:ext cx="366054" cy="366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40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94322" y="4623223"/>
            <a:ext cx="153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#ACPA17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1" y="34282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YOU!!												          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Understanding the Basics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u="sng" dirty="0" smtClean="0"/>
              <a:t>Aperture</a:t>
            </a:r>
            <a:r>
              <a:rPr lang="en-US" dirty="0" smtClean="0"/>
              <a:t>, Shutter Speed, ISO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Represented as F-Stops.</a:t>
            </a:r>
          </a:p>
          <a:p>
            <a:pPr lvl="1"/>
            <a:r>
              <a:rPr lang="en-US" dirty="0" smtClean="0"/>
              <a:t>f/2.8, f/4, f/5.6, f/8, etc.</a:t>
            </a:r>
          </a:p>
          <a:p>
            <a:r>
              <a:rPr lang="en-US" dirty="0" smtClean="0"/>
              <a:t>Control Depth of Field (</a:t>
            </a:r>
            <a:r>
              <a:rPr lang="en-US" dirty="0" err="1" smtClean="0"/>
              <a:t>DoF</a:t>
            </a:r>
            <a:r>
              <a:rPr lang="en-US" dirty="0" smtClean="0"/>
              <a:t>) or apparent area in focus/focus range</a:t>
            </a:r>
          </a:p>
          <a:p>
            <a:r>
              <a:rPr lang="en-US" dirty="0" smtClean="0"/>
              <a:t>Smaller f-number = More light/Shallower </a:t>
            </a:r>
            <a:r>
              <a:rPr lang="en-US" dirty="0" err="1" smtClean="0"/>
              <a:t>DoF</a:t>
            </a:r>
            <a:endParaRPr lang="en-US" dirty="0" smtClean="0"/>
          </a:p>
          <a:p>
            <a:r>
              <a:rPr lang="en-US" dirty="0" smtClean="0"/>
              <a:t>Larger f-number = Less light/more </a:t>
            </a:r>
            <a:r>
              <a:rPr lang="en-US" dirty="0" err="1" smtClean="0"/>
              <a:t>DoF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cxnSp>
        <p:nvCxnSpPr>
          <p:cNvPr id="14" name="Straight Connector 13"/>
          <p:cNvCxnSpPr>
            <a:stCxn id="18" idx="2"/>
          </p:cNvCxnSpPr>
          <p:nvPr/>
        </p:nvCxnSpPr>
        <p:spPr>
          <a:xfrm>
            <a:off x="5889575" y="1153602"/>
            <a:ext cx="226142" cy="12356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2" idx="2"/>
          </p:cNvCxnSpPr>
          <p:nvPr/>
        </p:nvCxnSpPr>
        <p:spPr>
          <a:xfrm>
            <a:off x="7905140" y="1226434"/>
            <a:ext cx="157312" cy="14282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42029" y="507271"/>
            <a:ext cx="169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f/1.4 Small = </a:t>
            </a:r>
            <a:r>
              <a:rPr lang="en-US" smtClean="0"/>
              <a:t>Large Aperture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961239" y="580103"/>
            <a:ext cx="188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f/22 Larger = Small Aperture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Understanding the Basics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Aperture, </a:t>
            </a:r>
            <a:r>
              <a:rPr lang="en-US" b="1" u="sng" dirty="0" smtClean="0"/>
              <a:t>Shutter Speed</a:t>
            </a:r>
            <a:r>
              <a:rPr lang="en-US" dirty="0" smtClean="0"/>
              <a:t>, ISO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Represented in seconds.</a:t>
            </a:r>
          </a:p>
          <a:p>
            <a:pPr lvl="1"/>
            <a:r>
              <a:rPr lang="en-US" dirty="0" smtClean="0"/>
              <a:t>1/60, 1/125, 1, 30, 1/1000, etc.</a:t>
            </a:r>
          </a:p>
          <a:p>
            <a:r>
              <a:rPr lang="en-US" dirty="0" smtClean="0"/>
              <a:t>Amount of time </a:t>
            </a:r>
            <a:r>
              <a:rPr lang="en-US" b="1" i="1" dirty="0" smtClean="0"/>
              <a:t>light</a:t>
            </a:r>
            <a:r>
              <a:rPr lang="en-US" dirty="0" smtClean="0"/>
              <a:t> is allowed to the </a:t>
            </a:r>
            <a:r>
              <a:rPr lang="en-US" b="1" i="1" dirty="0" smtClean="0"/>
              <a:t>camera sensor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Fast shutter speeds stop motion.</a:t>
            </a:r>
          </a:p>
          <a:p>
            <a:r>
              <a:rPr lang="en-US" dirty="0" smtClean="0"/>
              <a:t>Slow shutter speeds blur motion.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985" y="1763308"/>
            <a:ext cx="3500284" cy="19689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Understanding the Basics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Aperture, Shutter Speed, </a:t>
            </a:r>
            <a:r>
              <a:rPr lang="en-US" b="1" u="sng" dirty="0" smtClean="0"/>
              <a:t>ISO</a:t>
            </a:r>
            <a:endParaRPr lang="en-US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Represented as numerical values.</a:t>
            </a:r>
          </a:p>
          <a:p>
            <a:pPr lvl="1"/>
            <a:r>
              <a:rPr lang="en-US" dirty="0" smtClean="0"/>
              <a:t>50, 100, 200, 400, 800, etc.</a:t>
            </a:r>
          </a:p>
          <a:p>
            <a:r>
              <a:rPr lang="en-US" dirty="0" smtClean="0"/>
              <a:t>Controls how sensitive your</a:t>
            </a:r>
            <a:r>
              <a:rPr lang="en-US" b="1" u="sng" dirty="0" smtClean="0"/>
              <a:t> </a:t>
            </a:r>
            <a:r>
              <a:rPr lang="en-US" b="1" i="1" dirty="0" smtClean="0"/>
              <a:t>camera senor</a:t>
            </a:r>
            <a:r>
              <a:rPr lang="en-US" dirty="0" smtClean="0"/>
              <a:t> is to light.</a:t>
            </a:r>
          </a:p>
          <a:p>
            <a:r>
              <a:rPr lang="en-US" dirty="0" smtClean="0"/>
              <a:t>Low ISO’s are </a:t>
            </a:r>
            <a:r>
              <a:rPr lang="en-US" i="1" dirty="0" smtClean="0"/>
              <a:t>less sensitive </a:t>
            </a:r>
            <a:r>
              <a:rPr lang="en-US" dirty="0" smtClean="0"/>
              <a:t>to light and produce </a:t>
            </a:r>
            <a:r>
              <a:rPr lang="en-US" i="1" dirty="0" smtClean="0"/>
              <a:t>less noise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High ISO’s are </a:t>
            </a:r>
            <a:r>
              <a:rPr lang="en-US" i="1" dirty="0" smtClean="0"/>
              <a:t>more sensitive </a:t>
            </a:r>
            <a:r>
              <a:rPr lang="en-US" dirty="0" smtClean="0"/>
              <a:t>to light and produce </a:t>
            </a:r>
            <a:r>
              <a:rPr lang="en-US" i="1" dirty="0" smtClean="0"/>
              <a:t>more noise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13" y="0"/>
            <a:ext cx="3429429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66" y="0"/>
            <a:ext cx="3429429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6420" y="4674962"/>
            <a:ext cx="118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ISO 1600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80690" y="4649985"/>
            <a:ext cx="140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ISO 51,200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39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31" y="237671"/>
            <a:ext cx="8229600" cy="646838"/>
          </a:xfrm>
        </p:spPr>
        <p:txBody>
          <a:bodyPr/>
          <a:lstStyle/>
          <a:p>
            <a:r>
              <a:rPr lang="en-US" smtClean="0"/>
              <a:t>So far so good?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01" y="4623223"/>
            <a:ext cx="366054" cy="36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47" y="4606526"/>
            <a:ext cx="366054" cy="366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40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94322" y="4623223"/>
            <a:ext cx="153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#ACPA17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881" y="1114323"/>
            <a:ext cx="3111500" cy="311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Image Quality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Camera Sensor and Light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makes up a good (high quality) image?</a:t>
            </a:r>
          </a:p>
          <a:p>
            <a:r>
              <a:rPr lang="en-US" dirty="0" smtClean="0"/>
              <a:t>Your camera’s sensor makes a HUGE difference.</a:t>
            </a:r>
          </a:p>
          <a:p>
            <a:r>
              <a:rPr lang="en-US" dirty="0" smtClean="0"/>
              <a:t>The amount of available light also makes a HUGE difference.</a:t>
            </a:r>
          </a:p>
          <a:p>
            <a:r>
              <a:rPr lang="en-US" dirty="0" smtClean="0"/>
              <a:t>Other factors.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Image Quality (cont.)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 smtClean="0"/>
              <a:t>Camera</a:t>
            </a:r>
            <a:r>
              <a:rPr lang="en-US" dirty="0" smtClean="0"/>
              <a:t> </a:t>
            </a:r>
            <a:r>
              <a:rPr lang="en-US" b="1" dirty="0" smtClean="0"/>
              <a:t>Sensor</a:t>
            </a:r>
            <a:r>
              <a:rPr lang="en-US" dirty="0" smtClean="0"/>
              <a:t> and Light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Size matters!</a:t>
            </a:r>
          </a:p>
          <a:p>
            <a:r>
              <a:rPr lang="en-US" dirty="0" smtClean="0"/>
              <a:t>Bigger sensors have bigger pixels and can gather more light.</a:t>
            </a:r>
          </a:p>
          <a:p>
            <a:r>
              <a:rPr lang="en-US" dirty="0" smtClean="0"/>
              <a:t>This leads to a sharper image with less noise.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1" y="4623223"/>
            <a:ext cx="366054" cy="36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" y="4606526"/>
            <a:ext cx="366054" cy="366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455" y="4603248"/>
            <a:ext cx="19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RicardoTrevinoJ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4324" y="4623223"/>
            <a:ext cx="12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#ACPA17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946" y="0"/>
            <a:ext cx="6058601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6176" y="4603248"/>
            <a:ext cx="201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www.rtjphoto.com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7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Miami 2015">
      <a:dk1>
        <a:srgbClr val="C80A2A"/>
      </a:dk1>
      <a:lt1>
        <a:srgbClr val="FFFFFF"/>
      </a:lt1>
      <a:dk2>
        <a:srgbClr val="C80A2A"/>
      </a:dk2>
      <a:lt2>
        <a:srgbClr val="FFFFFF"/>
      </a:lt2>
      <a:accent1>
        <a:srgbClr val="C80A2A"/>
      </a:accent1>
      <a:accent2>
        <a:srgbClr val="FFFFFF"/>
      </a:accent2>
      <a:accent3>
        <a:srgbClr val="000000"/>
      </a:accent3>
      <a:accent4>
        <a:srgbClr val="FFFFFF"/>
      </a:accent4>
      <a:accent5>
        <a:srgbClr val="C80A2A"/>
      </a:accent5>
      <a:accent6>
        <a:srgbClr val="404040"/>
      </a:accent6>
      <a:hlink>
        <a:srgbClr val="C80A2A"/>
      </a:hlink>
      <a:folHlink>
        <a:srgbClr val="40404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17668</TotalTime>
  <Words>875</Words>
  <Application>Microsoft Macintosh PowerPoint</Application>
  <PresentationFormat>On-screen Show (16:9)</PresentationFormat>
  <Paragraphs>208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Calibri</vt:lpstr>
      <vt:lpstr>Helvetica</vt:lpstr>
      <vt:lpstr>Lucida Grande</vt:lpstr>
      <vt:lpstr>Roboto Slab Bold</vt:lpstr>
      <vt:lpstr>Roboto Slab Regular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far so good?</vt:lpstr>
      <vt:lpstr>PowerPoint Presentation</vt:lpstr>
      <vt:lpstr>PowerPoint Presentation</vt:lpstr>
      <vt:lpstr>PowerPoint Presentation</vt:lpstr>
      <vt:lpstr>Still With 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</vt:lpstr>
      <vt:lpstr>Highlights</vt:lpstr>
      <vt:lpstr>Shadows</vt:lpstr>
      <vt:lpstr>Brightness</vt:lpstr>
      <vt:lpstr>Contrast</vt:lpstr>
      <vt:lpstr>Black Point</vt:lpstr>
      <vt:lpstr>Color</vt:lpstr>
      <vt:lpstr>Saturation</vt:lpstr>
      <vt:lpstr>Cast</vt:lpstr>
      <vt:lpstr>PowerPoint Presentation</vt:lpstr>
      <vt:lpstr>PowerPoint Presentation</vt:lpstr>
      <vt:lpstr>PowerPoint Presentation</vt:lpstr>
      <vt:lpstr>TrevinR@MiamiOH.edu     www.rtjphoto.com/ACPA17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campus!</dc:title>
  <dc:subject/>
  <dc:creator>Donna Barnet</dc:creator>
  <cp:keywords/>
  <dc:description/>
  <cp:lastModifiedBy>Trevino, Ricardo Jr. Mr.</cp:lastModifiedBy>
  <cp:revision>302</cp:revision>
  <cp:lastPrinted>2015-10-19T15:46:35Z</cp:lastPrinted>
  <dcterms:created xsi:type="dcterms:W3CDTF">2011-09-09T19:38:31Z</dcterms:created>
  <dcterms:modified xsi:type="dcterms:W3CDTF">2017-04-03T20:52:58Z</dcterms:modified>
  <cp:category/>
</cp:coreProperties>
</file>